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6" r:id="rId10"/>
    <p:sldId id="261" r:id="rId11"/>
    <p:sldId id="262" r:id="rId12"/>
  </p:sldIdLst>
  <p:sldSz cx="18288000" cy="10287000"/>
  <p:notesSz cx="6858000" cy="9144000"/>
  <p:embeddedFontLst>
    <p:embeddedFont>
      <p:font typeface="Arial Bold" panose="020B0704020202020204" pitchFamily="34" charset="0"/>
      <p:bold r:id="rId14"/>
    </p:embeddedFont>
    <p:embeddedFont>
      <p:font typeface="Arimo" panose="020B0604020202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EB Garamond" panose="00000500000000000000" pitchFamily="2" charset="0"/>
      <p:regular r:id="rId20"/>
      <p:bold r:id="rId21"/>
      <p:italic r:id="rId22"/>
      <p:boldItalic r:id="rId23"/>
    </p:embeddedFont>
    <p:embeddedFont>
      <p:font typeface="EB Garamond Bold" panose="00000800000000000000" pitchFamily="2" charset="0"/>
      <p:bold r:id="rId24"/>
    </p:embeddedFont>
    <p:embeddedFont>
      <p:font typeface="EB Garamond Medium" panose="00000600000000000000" pitchFamily="2" charset="0"/>
      <p:regular r:id="rId25"/>
      <p:italic r:id="rId26"/>
    </p:embeddedFont>
    <p:embeddedFont>
      <p:font typeface="Public Sans Bold" panose="020B0604020202020204" charset="0"/>
      <p:regular r:id="rId27"/>
    </p:embeddedFont>
    <p:embeddedFont>
      <p:font typeface="Public Sans Bold Italics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94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06.11.2023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hyperlink" Target="https://github.com/sanjay992002/Online_Food_Delivery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13-akshaya/Online_Food_Delivery.git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8282"/>
            <a:ext cx="18288000" cy="10270434"/>
          </a:xfrm>
          <a:custGeom>
            <a:avLst/>
            <a:gdLst/>
            <a:ahLst/>
            <a:cxnLst/>
            <a:rect l="l" t="t" r="r" b="b"/>
            <a:pathLst>
              <a:path w="18288000" h="10270434">
                <a:moveTo>
                  <a:pt x="0" y="0"/>
                </a:moveTo>
                <a:lnTo>
                  <a:pt x="18288000" y="0"/>
                </a:lnTo>
                <a:lnTo>
                  <a:pt x="18288000" y="10270434"/>
                </a:lnTo>
                <a:lnTo>
                  <a:pt x="0" y="102704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613188" y="4814776"/>
            <a:ext cx="7195994" cy="1457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223669"/>
                </a:solidFill>
                <a:latin typeface="Public Sans Bold"/>
              </a:rPr>
              <a:t>Online Food Delivery Website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13232" y="6670831"/>
            <a:ext cx="7195950" cy="799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223669"/>
                </a:solidFill>
                <a:latin typeface="Public Sans Bold"/>
              </a:rPr>
              <a:t>Task - 1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5400" y="-25400"/>
            <a:ext cx="18288002" cy="10287002"/>
          </a:xfrm>
          <a:custGeom>
            <a:avLst/>
            <a:gdLst/>
            <a:ahLst/>
            <a:cxnLst/>
            <a:rect l="l" t="t" r="r" b="b"/>
            <a:pathLst>
              <a:path w="18288002" h="10287002">
                <a:moveTo>
                  <a:pt x="0" y="0"/>
                </a:moveTo>
                <a:lnTo>
                  <a:pt x="18288002" y="0"/>
                </a:lnTo>
                <a:lnTo>
                  <a:pt x="18288002" y="10287002"/>
                </a:lnTo>
                <a:lnTo>
                  <a:pt x="0" y="102870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0318" r="-1780" b="-10334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18287980" cy="10286988"/>
          </a:xfrm>
          <a:custGeom>
            <a:avLst/>
            <a:gdLst/>
            <a:ahLst/>
            <a:cxnLst/>
            <a:rect l="l" t="t" r="r" b="b"/>
            <a:pathLst>
              <a:path w="18287980" h="10286988">
                <a:moveTo>
                  <a:pt x="0" y="0"/>
                </a:moveTo>
                <a:lnTo>
                  <a:pt x="18287980" y="0"/>
                </a:lnTo>
                <a:lnTo>
                  <a:pt x="18287980" y="10286988"/>
                </a:lnTo>
                <a:lnTo>
                  <a:pt x="0" y="102869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7"/>
            </a:stretch>
          </a:blipFill>
        </p:spPr>
        <p:txBody>
          <a:bodyPr/>
          <a:lstStyle/>
          <a:p>
            <a:endParaRPr lang="en-IN" dirty="0"/>
          </a:p>
        </p:txBody>
      </p:sp>
      <p:grpSp>
        <p:nvGrpSpPr>
          <p:cNvPr id="4" name="Group 4"/>
          <p:cNvGrpSpPr/>
          <p:nvPr/>
        </p:nvGrpSpPr>
        <p:grpSpPr>
          <a:xfrm>
            <a:off x="4480990" y="2815770"/>
            <a:ext cx="9623142" cy="153340"/>
            <a:chOff x="0" y="0"/>
            <a:chExt cx="12830856" cy="20445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830810" cy="204470"/>
            </a:xfrm>
            <a:custGeom>
              <a:avLst/>
              <a:gdLst/>
              <a:ahLst/>
              <a:cxnLst/>
              <a:rect l="l" t="t" r="r" b="b"/>
              <a:pathLst>
                <a:path w="12830810" h="204470">
                  <a:moveTo>
                    <a:pt x="0" y="0"/>
                  </a:moveTo>
                  <a:lnTo>
                    <a:pt x="12830810" y="0"/>
                  </a:lnTo>
                  <a:lnTo>
                    <a:pt x="12830810" y="204470"/>
                  </a:lnTo>
                  <a:lnTo>
                    <a:pt x="0" y="204470"/>
                  </a:lnTo>
                  <a:close/>
                </a:path>
              </a:pathLst>
            </a:custGeom>
            <a:solidFill>
              <a:srgbClr val="F0C8CE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Freeform 6"/>
          <p:cNvSpPr/>
          <p:nvPr/>
        </p:nvSpPr>
        <p:spPr>
          <a:xfrm>
            <a:off x="5385670" y="3570514"/>
            <a:ext cx="2362200" cy="2362200"/>
          </a:xfrm>
          <a:custGeom>
            <a:avLst/>
            <a:gdLst/>
            <a:ahLst/>
            <a:cxnLst/>
            <a:rect l="l" t="t" r="r" b="b"/>
            <a:pathLst>
              <a:path w="2362200" h="2362200">
                <a:moveTo>
                  <a:pt x="0" y="0"/>
                </a:moveTo>
                <a:lnTo>
                  <a:pt x="2362200" y="0"/>
                </a:lnTo>
                <a:lnTo>
                  <a:pt x="236220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7" name="Group 7"/>
          <p:cNvGrpSpPr/>
          <p:nvPr/>
        </p:nvGrpSpPr>
        <p:grpSpPr>
          <a:xfrm>
            <a:off x="4466646" y="1226916"/>
            <a:ext cx="9637486" cy="1588854"/>
            <a:chOff x="0" y="0"/>
            <a:chExt cx="12849981" cy="21184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849987" cy="2118487"/>
            </a:xfrm>
            <a:custGeom>
              <a:avLst/>
              <a:gdLst/>
              <a:ahLst/>
              <a:cxnLst/>
              <a:rect l="l" t="t" r="r" b="b"/>
              <a:pathLst>
                <a:path w="12849987" h="2118487">
                  <a:moveTo>
                    <a:pt x="0" y="0"/>
                  </a:moveTo>
                  <a:lnTo>
                    <a:pt x="12849987" y="0"/>
                  </a:lnTo>
                  <a:lnTo>
                    <a:pt x="12849987" y="2118487"/>
                  </a:lnTo>
                  <a:lnTo>
                    <a:pt x="0" y="2118487"/>
                  </a:lnTo>
                  <a:close/>
                </a:path>
              </a:pathLst>
            </a:custGeom>
            <a:solidFill>
              <a:srgbClr val="223669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5359857" y="1640803"/>
            <a:ext cx="7851062" cy="816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Public Sans Bold Italics"/>
              </a:rPr>
              <a:t>Submission Github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924800" y="4246067"/>
            <a:ext cx="6360315" cy="4095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endParaRPr lang="en-US" sz="2799" dirty="0">
              <a:solidFill>
                <a:srgbClr val="BD8738"/>
              </a:solidFill>
              <a:latin typeface="Public Sans Bold Italics"/>
            </a:endParaRPr>
          </a:p>
        </p:txBody>
      </p:sp>
      <p:sp>
        <p:nvSpPr>
          <p:cNvPr id="11" name="TextBox 10">
            <a:hlinkClick r:id="rId6"/>
          </p:cNvPr>
          <p:cNvSpPr txBox="1"/>
          <p:nvPr/>
        </p:nvSpPr>
        <p:spPr>
          <a:xfrm>
            <a:off x="8077200" y="4450835"/>
            <a:ext cx="5562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>
                <a:hlinkClick r:id="rId7"/>
              </a:rPr>
              <a:t>https://github.com/sanjay992002/Online_Food_Delivery</a:t>
            </a:r>
            <a:endParaRPr lang="en-IN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6988"/>
          </a:xfrm>
          <a:custGeom>
            <a:avLst/>
            <a:gdLst/>
            <a:ahLst/>
            <a:cxnLst/>
            <a:rect l="l" t="t" r="r" b="b"/>
            <a:pathLst>
              <a:path w="18288000" h="10286988">
                <a:moveTo>
                  <a:pt x="18288000" y="0"/>
                </a:moveTo>
                <a:lnTo>
                  <a:pt x="0" y="0"/>
                </a:lnTo>
                <a:lnTo>
                  <a:pt x="0" y="10286988"/>
                </a:lnTo>
                <a:lnTo>
                  <a:pt x="18288000" y="10286988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 r="-12499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0" y="12"/>
            <a:ext cx="18287980" cy="10296000"/>
          </a:xfrm>
          <a:custGeom>
            <a:avLst/>
            <a:gdLst/>
            <a:ahLst/>
            <a:cxnLst/>
            <a:rect l="l" t="t" r="r" b="b"/>
            <a:pathLst>
              <a:path w="18287980" h="10296000">
                <a:moveTo>
                  <a:pt x="0" y="0"/>
                </a:moveTo>
                <a:lnTo>
                  <a:pt x="18287980" y="0"/>
                </a:lnTo>
                <a:lnTo>
                  <a:pt x="18287980" y="10296000"/>
                </a:lnTo>
                <a:lnTo>
                  <a:pt x="0" y="10296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05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4" name="Group 4"/>
          <p:cNvGrpSpPr/>
          <p:nvPr/>
        </p:nvGrpSpPr>
        <p:grpSpPr>
          <a:xfrm>
            <a:off x="0" y="1276342"/>
            <a:ext cx="9468092" cy="8061664"/>
            <a:chOff x="0" y="0"/>
            <a:chExt cx="12624123" cy="1074888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624181" cy="10748899"/>
            </a:xfrm>
            <a:custGeom>
              <a:avLst/>
              <a:gdLst/>
              <a:ahLst/>
              <a:cxnLst/>
              <a:rect l="l" t="t" r="r" b="b"/>
              <a:pathLst>
                <a:path w="12624181" h="10748899">
                  <a:moveTo>
                    <a:pt x="0" y="0"/>
                  </a:moveTo>
                  <a:lnTo>
                    <a:pt x="12624181" y="0"/>
                  </a:lnTo>
                  <a:lnTo>
                    <a:pt x="12624181" y="10748899"/>
                  </a:lnTo>
                  <a:lnTo>
                    <a:pt x="0" y="10748899"/>
                  </a:lnTo>
                  <a:close/>
                </a:path>
              </a:pathLst>
            </a:custGeom>
            <a:solidFill>
              <a:srgbClr val="223669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1639884"/>
            <a:ext cx="289422" cy="647060"/>
            <a:chOff x="0" y="0"/>
            <a:chExt cx="385896" cy="86274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85953" cy="862711"/>
            </a:xfrm>
            <a:custGeom>
              <a:avLst/>
              <a:gdLst/>
              <a:ahLst/>
              <a:cxnLst/>
              <a:rect l="l" t="t" r="r" b="b"/>
              <a:pathLst>
                <a:path w="385953" h="862711">
                  <a:moveTo>
                    <a:pt x="0" y="0"/>
                  </a:moveTo>
                  <a:lnTo>
                    <a:pt x="385953" y="0"/>
                  </a:lnTo>
                  <a:lnTo>
                    <a:pt x="385953" y="862711"/>
                  </a:lnTo>
                  <a:lnTo>
                    <a:pt x="0" y="862711"/>
                  </a:lnTo>
                  <a:close/>
                </a:path>
              </a:pathLst>
            </a:custGeom>
            <a:solidFill>
              <a:srgbClr val="C88C32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79422" y="1689486"/>
            <a:ext cx="6661475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89"/>
              </a:lnSpc>
            </a:pPr>
            <a:r>
              <a:rPr lang="en-US" sz="3658">
                <a:solidFill>
                  <a:srgbClr val="C88C32"/>
                </a:solidFill>
                <a:latin typeface="EB Garamond Bold"/>
              </a:rPr>
              <a:t>Online Food Delivery Website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80845" y="2501441"/>
            <a:ext cx="8914350" cy="1666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5639" lvl="1" indent="-337820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EB Garamond Medium"/>
              </a:rPr>
              <a:t>It is a online food delivery platform that connects hungry customers with a wide variety of restaurants and cuisines .</a:t>
            </a:r>
          </a:p>
          <a:p>
            <a:pPr marL="675640" lvl="1" indent="-337820" algn="l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EB Garamond Medium"/>
              </a:rPr>
              <a:t>It is a user-friendly website ensuring seamless and satisfying experience for both users and restaurant partners.</a:t>
            </a:r>
          </a:p>
        </p:txBody>
      </p:sp>
      <p:sp>
        <p:nvSpPr>
          <p:cNvPr id="10" name="Freeform 10"/>
          <p:cNvSpPr/>
          <p:nvPr/>
        </p:nvSpPr>
        <p:spPr>
          <a:xfrm>
            <a:off x="8534550" y="484226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  <p:graphicFrame>
        <p:nvGraphicFramePr>
          <p:cNvPr id="11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320563"/>
              </p:ext>
            </p:extLst>
          </p:nvPr>
        </p:nvGraphicFramePr>
        <p:xfrm>
          <a:off x="479567" y="4870405"/>
          <a:ext cx="8508999" cy="2915154"/>
        </p:xfrm>
        <a:graphic>
          <a:graphicData uri="http://schemas.openxmlformats.org/drawingml/2006/table">
            <a:tbl>
              <a:tblPr/>
              <a:tblGrid>
                <a:gridCol w="34584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14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91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7953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rgbClr val="C88C32"/>
                          </a:solidFill>
                          <a:latin typeface="Arial Bold"/>
                        </a:rPr>
                        <a:t>LMS Username</a:t>
                      </a: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rgbClr val="C88C32"/>
                          </a:solidFill>
                          <a:latin typeface="Arial Bold"/>
                        </a:rPr>
                        <a:t>Name </a:t>
                      </a: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rgbClr val="C88C32"/>
                          </a:solidFill>
                          <a:latin typeface="Arial Bold"/>
                        </a:rPr>
                        <a:t>Batch </a:t>
                      </a: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8883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au910020104002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ABINAYA  P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13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8883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2F3F5"/>
                          </a:solidFill>
                          <a:latin typeface="Arimo"/>
                        </a:rPr>
                        <a:t>au910020104004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AKSHAYA  S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13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8883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au910020104015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JAYAPRIYA  S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13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8883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au910020104038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SANJAY  N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Arimo"/>
                        </a:rPr>
                        <a:t>13</a:t>
                      </a:r>
                      <a:endParaRPr lang="en-US" sz="18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842"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7980" cy="10296000"/>
          </a:xfrm>
          <a:custGeom>
            <a:avLst/>
            <a:gdLst/>
            <a:ahLst/>
            <a:cxnLst/>
            <a:rect l="l" t="t" r="r" b="b"/>
            <a:pathLst>
              <a:path w="18287980" h="10296000">
                <a:moveTo>
                  <a:pt x="0" y="0"/>
                </a:moveTo>
                <a:lnTo>
                  <a:pt x="18287980" y="0"/>
                </a:lnTo>
                <a:lnTo>
                  <a:pt x="18287980" y="10296000"/>
                </a:lnTo>
                <a:lnTo>
                  <a:pt x="0" y="1029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05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541040" y="5954136"/>
            <a:ext cx="350520" cy="747826"/>
            <a:chOff x="0" y="0"/>
            <a:chExt cx="467360" cy="9971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67360" cy="997077"/>
            </a:xfrm>
            <a:custGeom>
              <a:avLst/>
              <a:gdLst/>
              <a:ahLst/>
              <a:cxnLst/>
              <a:rect l="l" t="t" r="r" b="b"/>
              <a:pathLst>
                <a:path w="467360" h="997077">
                  <a:moveTo>
                    <a:pt x="0" y="0"/>
                  </a:moveTo>
                  <a:lnTo>
                    <a:pt x="467360" y="0"/>
                  </a:lnTo>
                  <a:lnTo>
                    <a:pt x="467360" y="997077"/>
                  </a:lnTo>
                  <a:lnTo>
                    <a:pt x="0" y="997077"/>
                  </a:lnTo>
                  <a:close/>
                </a:path>
              </a:pathLst>
            </a:custGeom>
            <a:solidFill>
              <a:srgbClr val="C88C32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AutoShape 5"/>
          <p:cNvSpPr/>
          <p:nvPr/>
        </p:nvSpPr>
        <p:spPr>
          <a:xfrm rot="5361212">
            <a:off x="-409315" y="7489977"/>
            <a:ext cx="2251229" cy="0"/>
          </a:xfrm>
          <a:prstGeom prst="line">
            <a:avLst/>
          </a:prstGeom>
          <a:ln w="9525" cap="rnd">
            <a:solidFill>
              <a:srgbClr val="C88C3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6" name="AutoShape 6"/>
          <p:cNvSpPr/>
          <p:nvPr/>
        </p:nvSpPr>
        <p:spPr>
          <a:xfrm rot="5378808">
            <a:off x="-1343980" y="2911321"/>
            <a:ext cx="4120560" cy="0"/>
          </a:xfrm>
          <a:prstGeom prst="line">
            <a:avLst/>
          </a:prstGeom>
          <a:ln w="9525" cap="rnd">
            <a:solidFill>
              <a:srgbClr val="22366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grpSp>
        <p:nvGrpSpPr>
          <p:cNvPr id="7" name="Group 7"/>
          <p:cNvGrpSpPr/>
          <p:nvPr/>
        </p:nvGrpSpPr>
        <p:grpSpPr>
          <a:xfrm>
            <a:off x="541040" y="451934"/>
            <a:ext cx="350520" cy="747826"/>
            <a:chOff x="0" y="0"/>
            <a:chExt cx="467360" cy="99710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67360" cy="997077"/>
            </a:xfrm>
            <a:custGeom>
              <a:avLst/>
              <a:gdLst/>
              <a:ahLst/>
              <a:cxnLst/>
              <a:rect l="l" t="t" r="r" b="b"/>
              <a:pathLst>
                <a:path w="467360" h="997077">
                  <a:moveTo>
                    <a:pt x="0" y="0"/>
                  </a:moveTo>
                  <a:lnTo>
                    <a:pt x="467360" y="0"/>
                  </a:lnTo>
                  <a:lnTo>
                    <a:pt x="467360" y="997077"/>
                  </a:lnTo>
                  <a:lnTo>
                    <a:pt x="0" y="997077"/>
                  </a:lnTo>
                  <a:close/>
                </a:path>
              </a:pathLst>
            </a:custGeom>
            <a:solidFill>
              <a:srgbClr val="223669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55175" y="1197391"/>
            <a:ext cx="13600950" cy="2671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3"/>
              </a:lnSpc>
            </a:pPr>
            <a:r>
              <a:rPr lang="en-US" sz="3200">
                <a:solidFill>
                  <a:srgbClr val="0B5394"/>
                </a:solidFill>
                <a:latin typeface="EB Garamond Bold"/>
              </a:rPr>
              <a:t>Creation of SRS &amp; Github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Create SRS : “Your Project”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Creation &amp; Set-up of Github account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Creation &amp; Hands-on to various commands of Git Bash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70325" y="6730708"/>
            <a:ext cx="13914150" cy="221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Get to know about different lifecycle models.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Understanding importance and how to create an SRS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Knowing various commands of Github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Understanding agile and scrum management techniques for efficient product development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70375" y="4273735"/>
            <a:ext cx="9004350" cy="536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55040" lvl="1" indent="-477520" algn="l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100% Completion of the above tasks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82985" y="5990311"/>
            <a:ext cx="5076640" cy="555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C88C32"/>
                </a:solidFill>
                <a:latin typeface="Public Sans Bold"/>
              </a:rPr>
              <a:t>Learning Outcome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82983" y="519942"/>
            <a:ext cx="5076640" cy="545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223669"/>
                </a:solidFill>
                <a:latin typeface="EB Garamond Bold"/>
              </a:rPr>
              <a:t>Task - 1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70351" y="3687890"/>
            <a:ext cx="9004350" cy="54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0B5394"/>
                </a:solidFill>
                <a:latin typeface="EB Garamond Bold"/>
              </a:rPr>
              <a:t>Evaluation Metric:</a:t>
            </a:r>
          </a:p>
        </p:txBody>
      </p:sp>
      <p:sp>
        <p:nvSpPr>
          <p:cNvPr id="15" name="Freeform 15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65221" t="-3320" r="-65239" b="3319"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1040" y="5954136"/>
            <a:ext cx="350520" cy="747826"/>
            <a:chOff x="0" y="0"/>
            <a:chExt cx="467360" cy="9971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67360" cy="997077"/>
            </a:xfrm>
            <a:custGeom>
              <a:avLst/>
              <a:gdLst/>
              <a:ahLst/>
              <a:cxnLst/>
              <a:rect l="l" t="t" r="r" b="b"/>
              <a:pathLst>
                <a:path w="467360" h="997077">
                  <a:moveTo>
                    <a:pt x="0" y="0"/>
                  </a:moveTo>
                  <a:lnTo>
                    <a:pt x="467360" y="0"/>
                  </a:lnTo>
                  <a:lnTo>
                    <a:pt x="467360" y="997077"/>
                  </a:lnTo>
                  <a:lnTo>
                    <a:pt x="0" y="997077"/>
                  </a:lnTo>
                  <a:close/>
                </a:path>
              </a:pathLst>
            </a:custGeom>
            <a:solidFill>
              <a:srgbClr val="C88C32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4" name="AutoShape 4"/>
          <p:cNvSpPr/>
          <p:nvPr/>
        </p:nvSpPr>
        <p:spPr>
          <a:xfrm rot="5361212">
            <a:off x="-409315" y="7489977"/>
            <a:ext cx="2251229" cy="0"/>
          </a:xfrm>
          <a:prstGeom prst="line">
            <a:avLst/>
          </a:prstGeom>
          <a:ln w="9525" cap="rnd">
            <a:solidFill>
              <a:srgbClr val="C88C3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5" name="AutoShape 5"/>
          <p:cNvSpPr/>
          <p:nvPr/>
        </p:nvSpPr>
        <p:spPr>
          <a:xfrm rot="5378808">
            <a:off x="-1343980" y="2911321"/>
            <a:ext cx="4120560" cy="0"/>
          </a:xfrm>
          <a:prstGeom prst="line">
            <a:avLst/>
          </a:prstGeom>
          <a:ln w="9525" cap="rnd">
            <a:solidFill>
              <a:srgbClr val="22366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grpSp>
        <p:nvGrpSpPr>
          <p:cNvPr id="6" name="Group 6"/>
          <p:cNvGrpSpPr/>
          <p:nvPr/>
        </p:nvGrpSpPr>
        <p:grpSpPr>
          <a:xfrm>
            <a:off x="541040" y="451934"/>
            <a:ext cx="350520" cy="747826"/>
            <a:chOff x="0" y="0"/>
            <a:chExt cx="467360" cy="9971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67360" cy="997077"/>
            </a:xfrm>
            <a:custGeom>
              <a:avLst/>
              <a:gdLst/>
              <a:ahLst/>
              <a:cxnLst/>
              <a:rect l="l" t="t" r="r" b="b"/>
              <a:pathLst>
                <a:path w="467360" h="997077">
                  <a:moveTo>
                    <a:pt x="0" y="0"/>
                  </a:moveTo>
                  <a:lnTo>
                    <a:pt x="467360" y="0"/>
                  </a:lnTo>
                  <a:lnTo>
                    <a:pt x="467360" y="997077"/>
                  </a:lnTo>
                  <a:lnTo>
                    <a:pt x="0" y="997077"/>
                  </a:lnTo>
                  <a:close/>
                </a:path>
              </a:pathLst>
            </a:custGeom>
            <a:solidFill>
              <a:srgbClr val="223669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82983" y="519942"/>
            <a:ext cx="5076750" cy="54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223669"/>
                </a:solidFill>
                <a:latin typeface="EB Garamond Bold"/>
              </a:rPr>
              <a:t>Step-Wise Description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85033" y="5899942"/>
            <a:ext cx="5076750" cy="54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C88C32"/>
                </a:solidFill>
                <a:latin typeface="EB Garamond Bold"/>
              </a:rPr>
              <a:t>Summary of your task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1019175"/>
            <a:ext cx="9786760" cy="43162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400"/>
              </a:lnSpc>
            </a:pPr>
            <a:endParaRPr dirty="0"/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Identify your target audience and understand their needs.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Analyze the local food delivery market.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Select a reliable web hosting provider.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Write HTML, CSS, and JavaScript code to build the user interface.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Implement features like user registration, login, and search functionality.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Choose a programming language and framework for your server.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Create a database to store user information, restaurant data, and orders.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Implement an order management system.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Integrate payment gateways like PayPal, Stripe, or others.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Set up a customer support system to address user and restaurant inquiries and issues.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Test the usability and functionality of the website.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Deploy the website on your chosen hosting server.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85033" y="6692437"/>
            <a:ext cx="11128038" cy="2777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40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Creating a food delivery website is a multi-step project that involves careful planning and execution. It begins with idea conceptualization and market research, followed by domain/hosting setup. The website design, front-end, and back-end development stages bring the user interface to life, along with registration, authentication, restaurant management, order processing, payment integration features.  Quality assurance and testing ensure a bug-free website, and the launch is followed by a marketing strategy to attract users and restaurants. Ongoing customer support, feedback collection, and iteration are vital for success. Building a food delivery website demands a comprehensive approach and a commitment to meeting user needs and market demands.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7980" cy="10286988"/>
          </a:xfrm>
          <a:custGeom>
            <a:avLst/>
            <a:gdLst/>
            <a:ahLst/>
            <a:cxnLst/>
            <a:rect l="l" t="t" r="r" b="b"/>
            <a:pathLst>
              <a:path w="18287980" h="10286988">
                <a:moveTo>
                  <a:pt x="0" y="0"/>
                </a:moveTo>
                <a:lnTo>
                  <a:pt x="18287980" y="0"/>
                </a:lnTo>
                <a:lnTo>
                  <a:pt x="18287980" y="10286988"/>
                </a:lnTo>
                <a:lnTo>
                  <a:pt x="0" y="102869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0" y="404810"/>
            <a:ext cx="271462" cy="688182"/>
            <a:chOff x="0" y="0"/>
            <a:chExt cx="361949" cy="91757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1950" cy="917575"/>
            </a:xfrm>
            <a:custGeom>
              <a:avLst/>
              <a:gdLst/>
              <a:ahLst/>
              <a:cxnLst/>
              <a:rect l="l" t="t" r="r" b="b"/>
              <a:pathLst>
                <a:path w="361950" h="917575">
                  <a:moveTo>
                    <a:pt x="0" y="0"/>
                  </a:moveTo>
                  <a:lnTo>
                    <a:pt x="361950" y="0"/>
                  </a:lnTo>
                  <a:lnTo>
                    <a:pt x="361950" y="917575"/>
                  </a:lnTo>
                  <a:lnTo>
                    <a:pt x="0" y="917575"/>
                  </a:lnTo>
                  <a:close/>
                </a:path>
              </a:pathLst>
            </a:custGeom>
            <a:solidFill>
              <a:srgbClr val="22366A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Freeform 5"/>
          <p:cNvSpPr/>
          <p:nvPr/>
        </p:nvSpPr>
        <p:spPr>
          <a:xfrm>
            <a:off x="5250752" y="2120818"/>
            <a:ext cx="7770144" cy="6742086"/>
          </a:xfrm>
          <a:custGeom>
            <a:avLst/>
            <a:gdLst/>
            <a:ahLst/>
            <a:cxnLst/>
            <a:rect l="l" t="t" r="r" b="b"/>
            <a:pathLst>
              <a:path w="7770144" h="6742086">
                <a:moveTo>
                  <a:pt x="0" y="0"/>
                </a:moveTo>
                <a:lnTo>
                  <a:pt x="7770144" y="0"/>
                </a:lnTo>
                <a:lnTo>
                  <a:pt x="7770144" y="6742086"/>
                </a:lnTo>
                <a:lnTo>
                  <a:pt x="0" y="67420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0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4882526" y="2164638"/>
            <a:ext cx="8518772" cy="6754534"/>
          </a:xfrm>
          <a:custGeom>
            <a:avLst/>
            <a:gdLst/>
            <a:ahLst/>
            <a:cxnLst/>
            <a:rect l="l" t="t" r="r" b="b"/>
            <a:pathLst>
              <a:path w="8518772" h="6754534">
                <a:moveTo>
                  <a:pt x="0" y="0"/>
                </a:moveTo>
                <a:lnTo>
                  <a:pt x="8518772" y="0"/>
                </a:lnTo>
                <a:lnTo>
                  <a:pt x="8518772" y="6754534"/>
                </a:lnTo>
                <a:lnTo>
                  <a:pt x="0" y="67545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>
            <a:off x="7077826" y="2764336"/>
            <a:ext cx="4158766" cy="4158766"/>
          </a:xfrm>
          <a:custGeom>
            <a:avLst/>
            <a:gdLst/>
            <a:ahLst/>
            <a:cxnLst/>
            <a:rect l="l" t="t" r="r" b="b"/>
            <a:pathLst>
              <a:path w="4158766" h="4158766">
                <a:moveTo>
                  <a:pt x="0" y="0"/>
                </a:moveTo>
                <a:lnTo>
                  <a:pt x="4158766" y="0"/>
                </a:lnTo>
                <a:lnTo>
                  <a:pt x="4158766" y="4158766"/>
                </a:lnTo>
                <a:lnTo>
                  <a:pt x="0" y="415876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TextBox 8"/>
          <p:cNvSpPr txBox="1"/>
          <p:nvPr/>
        </p:nvSpPr>
        <p:spPr>
          <a:xfrm>
            <a:off x="7529917" y="4574530"/>
            <a:ext cx="3246750" cy="548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>
                <a:solidFill>
                  <a:srgbClr val="223669"/>
                </a:solidFill>
                <a:latin typeface="EB Garamond Bold"/>
              </a:rPr>
              <a:t>Check-List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25695" y="1958393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Gather requirements for the project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59265" y="441340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Prepare database design schemas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99241" y="693387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Get your initial project Structure ready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687915" y="855327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Initiate a git repository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322457" y="1958393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add Readme.md file with description of the project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665733" y="441340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Commit all changes with "first commit"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296003" y="693387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create a repository on github related to project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261305" y="855327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Push your changes to github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78025" y="341775"/>
            <a:ext cx="6069750" cy="92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C88C32"/>
                </a:solidFill>
                <a:latin typeface="EB Garamond Bold"/>
              </a:rPr>
              <a:t>Assessment Parameter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42900"/>
            <a:ext cx="8229600" cy="1143000"/>
          </a:xfrm>
        </p:spPr>
        <p:txBody>
          <a:bodyPr/>
          <a:lstStyle/>
          <a:p>
            <a:pPr algn="l"/>
            <a:r>
              <a:rPr lang="en-IN" dirty="0"/>
              <a:t>USER INTERFACE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2128444"/>
            <a:ext cx="14554200" cy="6922216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7162800" y="1039969"/>
            <a:ext cx="3124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IN" dirty="0"/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369502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1600" y="266700"/>
            <a:ext cx="8229600" cy="1143000"/>
          </a:xfrm>
        </p:spPr>
        <p:txBody>
          <a:bodyPr/>
          <a:lstStyle/>
          <a:p>
            <a:pPr algn="l"/>
            <a:r>
              <a:rPr lang="en-IN" dirty="0"/>
              <a:t>FOOD ORDERING PAGE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562100"/>
            <a:ext cx="15072769" cy="721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69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4400" y="723900"/>
            <a:ext cx="8229600" cy="1143000"/>
          </a:xfrm>
        </p:spPr>
        <p:txBody>
          <a:bodyPr/>
          <a:lstStyle/>
          <a:p>
            <a:pPr algn="l"/>
            <a:r>
              <a:rPr lang="en-IN" dirty="0"/>
              <a:t>LOGIN / REGISTRATION PAGE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1" y="2043080"/>
            <a:ext cx="14257590" cy="675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69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2600" y="342900"/>
            <a:ext cx="8229600" cy="1143000"/>
          </a:xfrm>
        </p:spPr>
        <p:txBody>
          <a:bodyPr/>
          <a:lstStyle/>
          <a:p>
            <a:pPr algn="l"/>
            <a:r>
              <a:rPr lang="en-IN" dirty="0"/>
              <a:t>PAYMENT PAGE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638300"/>
            <a:ext cx="15190436" cy="723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69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488</Words>
  <Application>Microsoft Office PowerPoint</Application>
  <PresentationFormat>Custom</PresentationFormat>
  <Paragraphs>80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Arimo</vt:lpstr>
      <vt:lpstr>EB Garamond Bold</vt:lpstr>
      <vt:lpstr>Arial Bold</vt:lpstr>
      <vt:lpstr>EB Garamond Medium</vt:lpstr>
      <vt:lpstr>EB Garamond</vt:lpstr>
      <vt:lpstr>Public Sans Bold</vt:lpstr>
      <vt:lpstr>Calibri</vt:lpstr>
      <vt:lpstr>Arial</vt:lpstr>
      <vt:lpstr>Public Sans Bold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USER INTERFACE</vt:lpstr>
      <vt:lpstr>FOOD ORDERING PAGE</vt:lpstr>
      <vt:lpstr>LOGIN / REGISTRATION PAGE</vt:lpstr>
      <vt:lpstr>PAYMENT PAGE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NM 2.0 _ Task 1_.pptx</dc:title>
  <cp:lastModifiedBy>DELL</cp:lastModifiedBy>
  <cp:revision>9</cp:revision>
  <dcterms:created xsi:type="dcterms:W3CDTF">2006-08-16T00:00:00Z</dcterms:created>
  <dcterms:modified xsi:type="dcterms:W3CDTF">2023-11-06T14:23:56Z</dcterms:modified>
  <dc:identifier>DAFzGa52FAs</dc:identifier>
</cp:coreProperties>
</file>

<file path=docProps/thumbnail.jpeg>
</file>